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</p:sldMasterIdLst>
  <p:notesMasterIdLst>
    <p:notesMasterId r:id="rId26"/>
  </p:notesMasterIdLst>
  <p:handoutMasterIdLst>
    <p:handoutMasterId r:id="rId27"/>
  </p:handoutMasterIdLst>
  <p:sldIdLst>
    <p:sldId id="357" r:id="rId2"/>
    <p:sldId id="421" r:id="rId3"/>
    <p:sldId id="448" r:id="rId4"/>
    <p:sldId id="451" r:id="rId5"/>
    <p:sldId id="450" r:id="rId6"/>
    <p:sldId id="452" r:id="rId7"/>
    <p:sldId id="454" r:id="rId8"/>
    <p:sldId id="455" r:id="rId9"/>
    <p:sldId id="456" r:id="rId10"/>
    <p:sldId id="459" r:id="rId11"/>
    <p:sldId id="460" r:id="rId12"/>
    <p:sldId id="461" r:id="rId13"/>
    <p:sldId id="462" r:id="rId14"/>
    <p:sldId id="434" r:id="rId15"/>
    <p:sldId id="447" r:id="rId16"/>
    <p:sldId id="457" r:id="rId17"/>
    <p:sldId id="435" r:id="rId18"/>
    <p:sldId id="458" r:id="rId19"/>
    <p:sldId id="440" r:id="rId20"/>
    <p:sldId id="441" r:id="rId21"/>
    <p:sldId id="430" r:id="rId22"/>
    <p:sldId id="444" r:id="rId23"/>
    <p:sldId id="445" r:id="rId24"/>
    <p:sldId id="446" r:id="rId25"/>
  </p:sldIdLst>
  <p:sldSz cx="12192000" cy="6858000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625"/>
    <a:srgbClr val="14438C"/>
    <a:srgbClr val="FF9900"/>
    <a:srgbClr val="425A9C"/>
    <a:srgbClr val="4455D4"/>
    <a:srgbClr val="005DAA"/>
    <a:srgbClr val="01B4E7"/>
    <a:srgbClr val="1BAECB"/>
    <a:srgbClr val="FFC000"/>
    <a:srgbClr val="255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89990" autoAdjust="0"/>
  </p:normalViewPr>
  <p:slideViewPr>
    <p:cSldViewPr>
      <p:cViewPr varScale="1">
        <p:scale>
          <a:sx n="90" d="100"/>
          <a:sy n="90" d="100"/>
        </p:scale>
        <p:origin x="28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8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62947D-F8C4-4301-B813-0C0FC615BFEC}" type="datetimeFigureOut">
              <a:rPr lang="it-IT" smtClean="0"/>
              <a:pPr/>
              <a:t>21/09/2023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92F11EB-8B5A-46FF-8B97-305A5DAE81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3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C86FC7-2AF1-4D06-9CA7-F693142A16AA}" type="datetimeFigureOut">
              <a:rPr lang="it-IT" smtClean="0"/>
              <a:pPr/>
              <a:t>21/09/2023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7163C5-3135-4FF1-AD75-B5FAB7333BD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inizio.pptx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perti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otary Distret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9" y="6165305"/>
            <a:ext cx="2118285" cy="593553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192011" y="6309320"/>
            <a:ext cx="566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Arial Narrow" pitchFamily="34" charset="0"/>
              </a:rPr>
              <a:t>Anno rotariano 2014-2015      </a:t>
            </a:r>
            <a:r>
              <a:rPr lang="it-IT" sz="1600" i="1" dirty="0">
                <a:solidFill>
                  <a:srgbClr val="002060"/>
                </a:solidFill>
                <a:latin typeface="Arial Narrow" pitchFamily="34" charset="0"/>
              </a:rPr>
              <a:t>DG Giovanni Vaccaro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it-IT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0" y="3356992"/>
            <a:ext cx="12192000" cy="1512168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50800" dist="762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i="1" dirty="0">
              <a:ln w="1905"/>
              <a:latin typeface="Arial Narrow" pitchFamily="34" charset="0"/>
            </a:endParaRPr>
          </a:p>
        </p:txBody>
      </p:sp>
      <p:pic>
        <p:nvPicPr>
          <p:cNvPr id="9" name="Picture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EB08D39-015E-45E7-9470-CFFE3CEA61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0130" y="210126"/>
            <a:ext cx="3036168" cy="30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 descr="Immagine che contiene testo, calibro&#10;&#10;Descrizione generata automaticamente">
            <a:extLst>
              <a:ext uri="{FF2B5EF4-FFF2-40B4-BE49-F238E27FC236}">
                <a16:creationId xmlns:a16="http://schemas.microsoft.com/office/drawing/2014/main" id="{92C8B2CB-E574-117A-568A-384439D00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5"/>
          <a:stretch/>
        </p:blipFill>
        <p:spPr>
          <a:xfrm>
            <a:off x="152405" y="6133477"/>
            <a:ext cx="1776222" cy="602802"/>
          </a:xfrm>
          <a:prstGeom prst="rect">
            <a:avLst/>
          </a:prstGeom>
        </p:spPr>
      </p:pic>
      <p:pic>
        <p:nvPicPr>
          <p:cNvPr id="8" name="Immagine 7" descr="Immagine che contiene logo&#10;&#10;Descrizione generata automaticamente">
            <a:extLst>
              <a:ext uri="{FF2B5EF4-FFF2-40B4-BE49-F238E27FC236}">
                <a16:creationId xmlns:a16="http://schemas.microsoft.com/office/drawing/2014/main" id="{CFB1D601-3780-93F3-1250-6F311FD07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2150" r="8499" b="33764"/>
          <a:stretch/>
        </p:blipFill>
        <p:spPr>
          <a:xfrm>
            <a:off x="1928626" y="6172746"/>
            <a:ext cx="2016224" cy="61170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260648"/>
            <a:ext cx="12192000" cy="72008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50800" dist="762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b="1" dirty="0">
              <a:ln w="1905"/>
              <a:latin typeface="Arial Narrow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7FAD6B-1FD3-DE63-A220-547D83C35B88}"/>
              </a:ext>
            </a:extLst>
          </p:cNvPr>
          <p:cNvSpPr txBox="1"/>
          <p:nvPr userDrawn="1"/>
        </p:nvSpPr>
        <p:spPr>
          <a:xfrm>
            <a:off x="7104112" y="6292803"/>
            <a:ext cx="49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02060"/>
                </a:solidFill>
                <a:latin typeface="Arial Narrow" pitchFamily="34" charset="0"/>
              </a:rPr>
              <a:t>Anno rotariano 2023-2024      </a:t>
            </a:r>
            <a:r>
              <a:rPr lang="it-IT" sz="1600" i="1" dirty="0">
                <a:solidFill>
                  <a:srgbClr val="002060"/>
                </a:solidFill>
                <a:latin typeface="Arial Narrow" pitchFamily="34" charset="0"/>
              </a:rPr>
              <a:t>DGE Goffredo Vaccaro</a:t>
            </a:r>
          </a:p>
        </p:txBody>
      </p: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F22D9B3-0A95-5337-7A3B-15A7F87E08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154097"/>
            <a:ext cx="3672000" cy="6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anc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4D438A-AE56-F523-F64D-11149D253C0E}"/>
              </a:ext>
            </a:extLst>
          </p:cNvPr>
          <p:cNvSpPr txBox="1"/>
          <p:nvPr userDrawn="1"/>
        </p:nvSpPr>
        <p:spPr>
          <a:xfrm>
            <a:off x="7104112" y="6292803"/>
            <a:ext cx="49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rgbClr val="002060"/>
                </a:solidFill>
                <a:latin typeface="Arial Narrow" pitchFamily="34" charset="0"/>
              </a:rPr>
              <a:t>Anno rotariano 2023-2024      </a:t>
            </a:r>
            <a:r>
              <a:rPr lang="it-IT" sz="1600" i="1" dirty="0">
                <a:solidFill>
                  <a:srgbClr val="002060"/>
                </a:solidFill>
                <a:latin typeface="Arial Narrow" pitchFamily="34" charset="0"/>
              </a:rPr>
              <a:t>DGE Goffredo Vaccaro</a:t>
            </a:r>
          </a:p>
        </p:txBody>
      </p:sp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4DC40AD-B25D-3668-0650-81F43FD16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154097"/>
            <a:ext cx="3672000" cy="6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BF84084-0A29-2859-F425-170472B3E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154097"/>
            <a:ext cx="3672000" cy="6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5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ransition>
    <p:zoom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0258" y="371703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905"/>
                <a:latin typeface="Arial Narrow" pitchFamily="34" charset="0"/>
              </a:rPr>
              <a:t>Diversità, Equità e Inclusione (DEI)</a:t>
            </a:r>
            <a:endParaRPr lang="it-IT" sz="3200" b="1" i="1" dirty="0">
              <a:ln w="1905"/>
              <a:latin typeface="Arial Narrow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56040" y="494116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10541" cmpd="sng">
                  <a:noFill/>
                  <a:prstDash val="solid"/>
                </a:ln>
                <a:solidFill>
                  <a:srgbClr val="005DAA"/>
                </a:solidFill>
                <a:latin typeface="Arial Narrow" pitchFamily="34" charset="0"/>
              </a:rPr>
              <a:t>Fausto Assennato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ln w="10541" cmpd="sng">
                  <a:noFill/>
                  <a:prstDash val="solid"/>
                </a:ln>
                <a:solidFill>
                  <a:srgbClr val="005DAA"/>
                </a:solidFill>
                <a:latin typeface="Arial Narrow" pitchFamily="34" charset="0"/>
              </a:rPr>
              <a:t>Presidente commissione DEI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ln w="10541" cmpd="sng">
                  <a:noFill/>
                  <a:prstDash val="solid"/>
                </a:ln>
                <a:solidFill>
                  <a:srgbClr val="005DAA"/>
                </a:solidFill>
                <a:latin typeface="Arial Narrow" pitchFamily="34" charset="0"/>
              </a:rPr>
              <a:t>di supporto allo staff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ln w="10541" cmpd="sng">
                  <a:noFill/>
                  <a:prstDash val="solid"/>
                </a:ln>
                <a:solidFill>
                  <a:srgbClr val="005DAA"/>
                </a:solidFill>
                <a:latin typeface="Arial Narrow" pitchFamily="34" charset="0"/>
              </a:rPr>
              <a:t>2023/2024 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se 2, Dpcm 18 maggio: riattivati centri e terapie per disabili">
            <a:extLst>
              <a:ext uri="{FF2B5EF4-FFF2-40B4-BE49-F238E27FC236}">
                <a16:creationId xmlns:a16="http://schemas.microsoft.com/office/drawing/2014/main" id="{F30F9636-C1E3-9C96-E639-41C53A88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47713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21034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condroplasia">
            <a:extLst>
              <a:ext uri="{FF2B5EF4-FFF2-40B4-BE49-F238E27FC236}">
                <a16:creationId xmlns:a16="http://schemas.microsoft.com/office/drawing/2014/main" id="{556A8525-6453-B8B0-5B9F-EB2F58CD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74885"/>
            <a:ext cx="3985006" cy="58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8903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iechi da un giorno all'altro, in Italia 100mila nuovi casi ...">
            <a:extLst>
              <a:ext uri="{FF2B5EF4-FFF2-40B4-BE49-F238E27FC236}">
                <a16:creationId xmlns:a16="http://schemas.microsoft.com/office/drawing/2014/main" id="{02ED9BAD-9587-A70B-454B-BF60F19B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33028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 strategie per incoraggiare il linguaggio nei bambini ...">
            <a:extLst>
              <a:ext uri="{FF2B5EF4-FFF2-40B4-BE49-F238E27FC236}">
                <a16:creationId xmlns:a16="http://schemas.microsoft.com/office/drawing/2014/main" id="{CE3BF2FD-503B-7B85-1392-AC711BCD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10358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35597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7F00D-157C-1787-CC1B-1856093A6A59}"/>
              </a:ext>
            </a:extLst>
          </p:cNvPr>
          <p:cNvSpPr txBox="1"/>
          <p:nvPr/>
        </p:nvSpPr>
        <p:spPr>
          <a:xfrm>
            <a:off x="1127448" y="620688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EBA625"/>
                </a:solidFill>
              </a:rPr>
              <a:t> </a:t>
            </a:r>
            <a:r>
              <a:rPr lang="it-IT" sz="9600" dirty="0">
                <a:solidFill>
                  <a:srgbClr val="14438C"/>
                </a:solidFill>
              </a:rPr>
              <a:t>D</a:t>
            </a:r>
            <a:r>
              <a:rPr lang="it-IT" sz="9600" dirty="0">
                <a:solidFill>
                  <a:srgbClr val="EBA625"/>
                </a:solidFill>
              </a:rPr>
              <a:t> </a:t>
            </a:r>
          </a:p>
          <a:p>
            <a:r>
              <a:rPr lang="it-IT" sz="9600" dirty="0">
                <a:solidFill>
                  <a:srgbClr val="EBA625"/>
                </a:solidFill>
              </a:rPr>
              <a:t> E - Equità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E88757-599F-A0D6-DEF4-D6793CB1F792}"/>
              </a:ext>
            </a:extLst>
          </p:cNvPr>
          <p:cNvSpPr txBox="1"/>
          <p:nvPr/>
        </p:nvSpPr>
        <p:spPr>
          <a:xfrm>
            <a:off x="1703512" y="3578681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14438C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07944586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quilibrio di genere in azienda? La produttività aumenta dell'8% (e non  solo)">
            <a:extLst>
              <a:ext uri="{FF2B5EF4-FFF2-40B4-BE49-F238E27FC236}">
                <a16:creationId xmlns:a16="http://schemas.microsoft.com/office/drawing/2014/main" id="{B9647A76-777C-5A0E-42EB-5833239A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72816"/>
            <a:ext cx="59766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38310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voro, &quot;per 4 persone su 10 uno svantaggio essere gay o bisessuale&quot;">
            <a:extLst>
              <a:ext uri="{FF2B5EF4-FFF2-40B4-BE49-F238E27FC236}">
                <a16:creationId xmlns:a16="http://schemas.microsoft.com/office/drawing/2014/main" id="{96902F34-200A-21C4-486F-531D5977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4"/>
            <a:ext cx="5688631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39286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7F00D-157C-1787-CC1B-1856093A6A59}"/>
              </a:ext>
            </a:extLst>
          </p:cNvPr>
          <p:cNvSpPr txBox="1"/>
          <p:nvPr/>
        </p:nvSpPr>
        <p:spPr>
          <a:xfrm>
            <a:off x="1127448" y="620688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EBA625"/>
                </a:solidFill>
              </a:rPr>
              <a:t> </a:t>
            </a:r>
            <a:r>
              <a:rPr lang="it-IT" sz="9600" dirty="0">
                <a:solidFill>
                  <a:srgbClr val="14438C"/>
                </a:solidFill>
              </a:rPr>
              <a:t>D 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E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E88757-599F-A0D6-DEF4-D6793CB1F792}"/>
              </a:ext>
            </a:extLst>
          </p:cNvPr>
          <p:cNvSpPr txBox="1"/>
          <p:nvPr/>
        </p:nvSpPr>
        <p:spPr>
          <a:xfrm>
            <a:off x="1703512" y="3578681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EBA625"/>
                </a:solidFill>
              </a:rPr>
              <a:t>I - Inclusione</a:t>
            </a:r>
          </a:p>
        </p:txBody>
      </p:sp>
    </p:spTree>
    <p:extLst>
      <p:ext uri="{BB962C8B-B14F-4D97-AF65-F5344CB8AC3E}">
        <p14:creationId xmlns:p14="http://schemas.microsoft.com/office/powerpoint/2010/main" val="3737441751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versità o diversity: un'opportunità per riscoprirsi e creare team  eterogenei">
            <a:extLst>
              <a:ext uri="{FF2B5EF4-FFF2-40B4-BE49-F238E27FC236}">
                <a16:creationId xmlns:a16="http://schemas.microsoft.com/office/drawing/2014/main" id="{6E01ED33-BB14-EA30-8808-B82FA84E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628800"/>
            <a:ext cx="59046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18893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7F58DC-4CF3-0AB6-202C-B9656F360E9F}"/>
              </a:ext>
            </a:extLst>
          </p:cNvPr>
          <p:cNvSpPr txBox="1"/>
          <p:nvPr/>
        </p:nvSpPr>
        <p:spPr>
          <a:xfrm>
            <a:off x="263352" y="836712"/>
            <a:ext cx="100080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EBA625"/>
                </a:solidFill>
              </a:rPr>
              <a:t>Dalla Tolleranza</a:t>
            </a:r>
          </a:p>
          <a:p>
            <a:endParaRPr lang="it-IT" sz="9600" dirty="0">
              <a:solidFill>
                <a:srgbClr val="EBA625"/>
              </a:solidFill>
            </a:endParaRPr>
          </a:p>
          <a:p>
            <a:r>
              <a:rPr lang="it-IT" sz="9600" dirty="0"/>
              <a:t>all’INCLUSIONE</a:t>
            </a:r>
            <a:r>
              <a:rPr lang="it-IT" sz="9600" dirty="0">
                <a:solidFill>
                  <a:srgbClr val="EBA62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60653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7F00D-157C-1787-CC1B-1856093A6A59}"/>
              </a:ext>
            </a:extLst>
          </p:cNvPr>
          <p:cNvSpPr txBox="1"/>
          <p:nvPr/>
        </p:nvSpPr>
        <p:spPr>
          <a:xfrm>
            <a:off x="1127448" y="620688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EBA625"/>
                </a:solidFill>
              </a:rPr>
              <a:t> D - Diversità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E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E88757-599F-A0D6-DEF4-D6793CB1F792}"/>
              </a:ext>
            </a:extLst>
          </p:cNvPr>
          <p:cNvSpPr txBox="1"/>
          <p:nvPr/>
        </p:nvSpPr>
        <p:spPr>
          <a:xfrm>
            <a:off x="1703512" y="3578681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14438C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42710505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7F00D-157C-1787-CC1B-1856093A6A59}"/>
              </a:ext>
            </a:extLst>
          </p:cNvPr>
          <p:cNvSpPr txBox="1"/>
          <p:nvPr/>
        </p:nvSpPr>
        <p:spPr>
          <a:xfrm>
            <a:off x="551384" y="764704"/>
            <a:ext cx="102971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solidFill>
                  <a:srgbClr val="EBA625"/>
                </a:solidFill>
              </a:rPr>
              <a:t> </a:t>
            </a:r>
            <a:r>
              <a:rPr lang="it-IT" sz="9600" dirty="0">
                <a:solidFill>
                  <a:srgbClr val="14438C"/>
                </a:solidFill>
              </a:rPr>
              <a:t>Nomina delegato </a:t>
            </a:r>
            <a:r>
              <a:rPr lang="it-IT" sz="9600" dirty="0">
                <a:solidFill>
                  <a:srgbClr val="EBA625"/>
                </a:solidFill>
              </a:rPr>
              <a:t>DEI</a:t>
            </a:r>
            <a:r>
              <a:rPr lang="it-IT" sz="9600" dirty="0">
                <a:solidFill>
                  <a:srgbClr val="14438C"/>
                </a:solidFill>
              </a:rPr>
              <a:t> </a:t>
            </a:r>
          </a:p>
          <a:p>
            <a:pPr algn="ctr"/>
            <a:r>
              <a:rPr lang="it-IT" sz="9600" dirty="0">
                <a:solidFill>
                  <a:srgbClr val="14438C"/>
                </a:solidFill>
              </a:rPr>
              <a:t>di Club 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536105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905"/>
                <a:latin typeface="Arial Narrow" pitchFamily="34" charset="0"/>
              </a:rPr>
              <a:t>Commissione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67B21-7B3F-E1A4-F728-5F1CD73888E5}"/>
              </a:ext>
            </a:extLst>
          </p:cNvPr>
          <p:cNvSpPr txBox="1"/>
          <p:nvPr/>
        </p:nvSpPr>
        <p:spPr>
          <a:xfrm>
            <a:off x="479376" y="1124744"/>
            <a:ext cx="11485276" cy="59400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it-IT" sz="3600" dirty="0">
                <a:solidFill>
                  <a:srgbClr val="14438C"/>
                </a:solidFill>
              </a:rPr>
              <a:t>Per la Sicilia Occidentale Delegati:</a:t>
            </a:r>
          </a:p>
          <a:p>
            <a:endParaRPr lang="it-IT" sz="3600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Gioacchino Inguanta (Club Licata – AG)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Jimmy Nicolosi (Club Partanna – TP)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Antonietta Puzzo (Club Caltanissetta – CL)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Liliana </a:t>
            </a:r>
            <a:r>
              <a:rPr lang="it-IT" sz="3600" dirty="0" err="1">
                <a:solidFill>
                  <a:srgbClr val="14438C"/>
                </a:solidFill>
              </a:rPr>
              <a:t>Ragaglia</a:t>
            </a:r>
            <a:r>
              <a:rPr lang="it-IT" sz="3600" dirty="0">
                <a:solidFill>
                  <a:srgbClr val="14438C"/>
                </a:solidFill>
              </a:rPr>
              <a:t> (Club Palermo Monreale – PA)</a:t>
            </a:r>
          </a:p>
          <a:p>
            <a:pPr marL="285750" indent="-285750">
              <a:buFontTx/>
              <a:buChar char="-"/>
            </a:pPr>
            <a:endParaRPr lang="it-IT" sz="3600" dirty="0">
              <a:solidFill>
                <a:srgbClr val="14438C"/>
              </a:solidFill>
            </a:endParaRPr>
          </a:p>
          <a:p>
            <a:r>
              <a:rPr lang="it-IT" sz="3600" dirty="0">
                <a:solidFill>
                  <a:srgbClr val="14438C"/>
                </a:solidFill>
              </a:rPr>
              <a:t>Per Malta 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Ullrich </a:t>
            </a:r>
            <a:r>
              <a:rPr lang="it-IT" sz="3600" dirty="0" err="1">
                <a:solidFill>
                  <a:srgbClr val="14438C"/>
                </a:solidFill>
              </a:rPr>
              <a:t>Salomo</a:t>
            </a:r>
            <a:r>
              <a:rPr lang="it-IT" sz="3600" dirty="0">
                <a:solidFill>
                  <a:srgbClr val="14438C"/>
                </a:solidFill>
              </a:rPr>
              <a:t> (Club Malta)</a:t>
            </a:r>
          </a:p>
          <a:p>
            <a:pPr marL="285750" indent="-285750">
              <a:buFontTx/>
              <a:buChar char="-"/>
            </a:pPr>
            <a:endParaRPr lang="it-IT" sz="3800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44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1253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905"/>
                <a:latin typeface="Arial Narrow" pitchFamily="34" charset="0"/>
              </a:rPr>
              <a:t>Commissione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67B21-7B3F-E1A4-F728-5F1CD73888E5}"/>
              </a:ext>
            </a:extLst>
          </p:cNvPr>
          <p:cNvSpPr txBox="1"/>
          <p:nvPr/>
        </p:nvSpPr>
        <p:spPr>
          <a:xfrm>
            <a:off x="479376" y="1426706"/>
            <a:ext cx="11485276" cy="51706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it-IT" sz="4000" dirty="0">
                <a:solidFill>
                  <a:srgbClr val="14438C"/>
                </a:solidFill>
              </a:rPr>
              <a:t>Per la Sicilia Orientale Delegati:</a:t>
            </a:r>
          </a:p>
          <a:p>
            <a:endParaRPr lang="it-IT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Michele Riccobene (Club Enna – EN)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Vincenzo Sisinna (Club Paternò – CT)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Beatrice Antoci (Club Pozzallo – RG)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Lorella Mazzeo (Club Valle del Mela - ME)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Rosalba Savarino (Club Pachino – SR)</a:t>
            </a:r>
          </a:p>
          <a:p>
            <a:pPr marL="285750" indent="-285750">
              <a:buFontTx/>
              <a:buChar char="-"/>
            </a:pPr>
            <a:endParaRPr lang="it-IT" sz="3600" dirty="0">
              <a:solidFill>
                <a:srgbClr val="14438C"/>
              </a:solidFill>
            </a:endParaRPr>
          </a:p>
          <a:p>
            <a:endParaRPr lang="it-IT" sz="3800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44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93050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905"/>
                <a:latin typeface="Arial Narrow" pitchFamily="34" charset="0"/>
              </a:rPr>
              <a:t>Commissione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867B21-7B3F-E1A4-F728-5F1CD73888E5}"/>
              </a:ext>
            </a:extLst>
          </p:cNvPr>
          <p:cNvSpPr txBox="1"/>
          <p:nvPr/>
        </p:nvSpPr>
        <p:spPr>
          <a:xfrm>
            <a:off x="479376" y="1426706"/>
            <a:ext cx="11485276" cy="43396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it-IT" sz="4000" dirty="0">
                <a:solidFill>
                  <a:srgbClr val="14438C"/>
                </a:solidFill>
              </a:rPr>
              <a:t>Per il Rotaract Delegati:</a:t>
            </a:r>
          </a:p>
          <a:p>
            <a:endParaRPr lang="it-IT" sz="3600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Giulia Vita ( Club Agrigento – AG)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Elena Garau (Club Bagheria – PA)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Alessia </a:t>
            </a:r>
            <a:r>
              <a:rPr lang="it-IT" sz="3600" dirty="0" err="1">
                <a:solidFill>
                  <a:srgbClr val="14438C"/>
                </a:solidFill>
              </a:rPr>
              <a:t>Brunno</a:t>
            </a:r>
            <a:r>
              <a:rPr lang="it-IT" sz="3600" dirty="0">
                <a:solidFill>
                  <a:srgbClr val="14438C"/>
                </a:solidFill>
              </a:rPr>
              <a:t> (Club Lentini – SR)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14438C"/>
                </a:solidFill>
              </a:rPr>
              <a:t>Marco Munafò (Club Barcellona P.G. – ME)</a:t>
            </a:r>
          </a:p>
          <a:p>
            <a:endParaRPr lang="it-IT" sz="3800" dirty="0">
              <a:solidFill>
                <a:srgbClr val="14438C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44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28610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7F00D-157C-1787-CC1B-1856093A6A59}"/>
              </a:ext>
            </a:extLst>
          </p:cNvPr>
          <p:cNvSpPr txBox="1"/>
          <p:nvPr/>
        </p:nvSpPr>
        <p:spPr>
          <a:xfrm>
            <a:off x="695400" y="44624"/>
            <a:ext cx="1029714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solidFill>
                  <a:srgbClr val="EBA625"/>
                </a:solidFill>
              </a:rPr>
              <a:t> </a:t>
            </a:r>
            <a:r>
              <a:rPr lang="it-IT" sz="9600" dirty="0">
                <a:solidFill>
                  <a:srgbClr val="14438C"/>
                </a:solidFill>
              </a:rPr>
              <a:t>Eliminiamo tutte le barriere per un mondo migliore </a:t>
            </a:r>
          </a:p>
          <a:p>
            <a:pPr algn="ctr"/>
            <a:r>
              <a:rPr lang="it-IT" sz="9600" dirty="0">
                <a:solidFill>
                  <a:srgbClr val="EBA625"/>
                </a:solidFill>
              </a:rPr>
              <a:t>Buon Rotary</a:t>
            </a:r>
          </a:p>
          <a:p>
            <a:r>
              <a:rPr lang="it-IT" sz="9600" dirty="0">
                <a:solidFill>
                  <a:srgbClr val="1443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530216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a fine sui migranti non cambierà quasi niente - Il Post">
            <a:extLst>
              <a:ext uri="{FF2B5EF4-FFF2-40B4-BE49-F238E27FC236}">
                <a16:creationId xmlns:a16="http://schemas.microsoft.com/office/drawing/2014/main" id="{494038D5-59DD-B1D1-C2D8-6052AF3F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988840"/>
            <a:ext cx="62646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1693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ina: salari in aumento e norme più impegnative sono un deterrente per gli  investitori stranieri | Quotidiano.net – China Channel">
            <a:extLst>
              <a:ext uri="{FF2B5EF4-FFF2-40B4-BE49-F238E27FC236}">
                <a16:creationId xmlns:a16="http://schemas.microsoft.com/office/drawing/2014/main" id="{39DC4562-B743-E385-F2EF-1281018A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844825"/>
            <a:ext cx="48965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48338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oara (left) and Neta (right), both from Craiova, work as maids in the town of Cursi, province of Lecce. Italy, May 2022. ©Cosmin Bumbuț">
            <a:extLst>
              <a:ext uri="{FF2B5EF4-FFF2-40B4-BE49-F238E27FC236}">
                <a16:creationId xmlns:a16="http://schemas.microsoft.com/office/drawing/2014/main" id="{7047C802-867E-4DBF-25F3-EA347760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101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24095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craina, Elina e Salvamamme:«Così aiutiamo le donne ucraine che arrivano in  Italia» | Vanity Fair Italia">
            <a:extLst>
              <a:ext uri="{FF2B5EF4-FFF2-40B4-BE49-F238E27FC236}">
                <a16:creationId xmlns:a16="http://schemas.microsoft.com/office/drawing/2014/main" id="{CCE636B7-D206-90AC-3777-C2278C6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340768"/>
            <a:ext cx="51845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68303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 diritto di contare: trama, cast, perché vederlo | Amica">
            <a:extLst>
              <a:ext uri="{FF2B5EF4-FFF2-40B4-BE49-F238E27FC236}">
                <a16:creationId xmlns:a16="http://schemas.microsoft.com/office/drawing/2014/main" id="{5E6CCB51-43C0-D52E-F5DD-865A592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276872"/>
            <a:ext cx="5328592" cy="26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30116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 SUD CREA PER L'ISLAM, 32 AZIENDE VESTONO LE DONNE MUSULMANE - Il  Quotidiano del Sud">
            <a:extLst>
              <a:ext uri="{FF2B5EF4-FFF2-40B4-BE49-F238E27FC236}">
                <a16:creationId xmlns:a16="http://schemas.microsoft.com/office/drawing/2014/main" id="{73ECBBA2-25FB-BBE9-8A42-13269580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772817"/>
            <a:ext cx="61206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72534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Scatti&quot;, lo Zen visto dal basso">
            <a:extLst>
              <a:ext uri="{FF2B5EF4-FFF2-40B4-BE49-F238E27FC236}">
                <a16:creationId xmlns:a16="http://schemas.microsoft.com/office/drawing/2014/main" id="{CC312CF4-D3DD-2310-5F31-6A0E42BF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28800"/>
            <a:ext cx="66967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56048"/>
      </p:ext>
    </p:extLst>
  </p:cSld>
  <p:clrMapOvr>
    <a:masterClrMapping/>
  </p:clrMapOvr>
  <p:transition>
    <p:zoom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z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z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z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Solstiz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Standard 2014-2015_provvisorio</Template>
  <TotalTime>184</TotalTime>
  <Words>203</Words>
  <Application>Microsoft Office PowerPoint</Application>
  <PresentationFormat>Widescreen</PresentationFormat>
  <Paragraphs>52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Tw Cen MT</vt:lpstr>
      <vt:lpstr>Wingdings</vt:lpstr>
      <vt:lpstr>Wingdings 2</vt:lpstr>
      <vt:lpstr>Luna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</dc:creator>
  <cp:lastModifiedBy>fausto assennato</cp:lastModifiedBy>
  <cp:revision>367</cp:revision>
  <dcterms:created xsi:type="dcterms:W3CDTF">2012-10-31T21:02:11Z</dcterms:created>
  <dcterms:modified xsi:type="dcterms:W3CDTF">2023-09-21T15:52:27Z</dcterms:modified>
</cp:coreProperties>
</file>